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8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27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275" r:id="rId27"/>
    <p:sldId id="311" r:id="rId28"/>
    <p:sldId id="312" r:id="rId29"/>
    <p:sldId id="313" r:id="rId30"/>
  </p:sldIdLst>
  <p:sldSz cx="12192000" cy="6858000"/>
  <p:notesSz cx="6797675" cy="9926638"/>
  <p:embeddedFontLst>
    <p:embeddedFont>
      <p:font typeface="KoPub돋움체 Bold" panose="020B0600000101010101" charset="-127"/>
      <p:regular r:id="rId32"/>
      <p:bold r:id="rId33"/>
    </p:embeddedFont>
    <p:embeddedFont>
      <p:font typeface="KoPub돋움체 Light" panose="020B0600000101010101" charset="-127"/>
      <p:regular r:id="rId34"/>
    </p:embeddedFont>
    <p:embeddedFont>
      <p:font typeface="KoPub돋움체 Medium" panose="020B0600000101010101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C744B14-0395-4CBF-B663-9666063BD350}">
          <p14:sldIdLst>
            <p14:sldId id="257"/>
            <p14:sldId id="258"/>
            <p14:sldId id="259"/>
            <p14:sldId id="260"/>
            <p14:sldId id="28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27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75"/>
            <p14:sldId id="311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F8F8F8"/>
    <a:srgbClr val="EAEAEA"/>
    <a:srgbClr val="D5D5D5"/>
    <a:srgbClr val="404040"/>
    <a:srgbClr val="454545"/>
    <a:srgbClr val="C8C8C8"/>
    <a:srgbClr val="9D9D9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6" autoAdjust="0"/>
    <p:restoredTop sz="71318" autoAdjust="0"/>
  </p:normalViewPr>
  <p:slideViewPr>
    <p:cSldViewPr snapToGrid="0">
      <p:cViewPr>
        <p:scale>
          <a:sx n="80" d="100"/>
          <a:sy n="80" d="100"/>
        </p:scale>
        <p:origin x="1205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AE135-0B49-467F-B7D1-6EF2F10735CA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2912A-4960-42E7-B5C4-1AFD26E1F5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247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뇌졸중에 대한 선행 연구 사례를 </a:t>
            </a:r>
            <a:r>
              <a:rPr lang="ko-KR" altLang="en-US" dirty="0" err="1"/>
              <a:t>찾아봐야함</a:t>
            </a:r>
            <a:endParaRPr lang="en-US" altLang="ko-KR" dirty="0"/>
          </a:p>
          <a:p>
            <a:r>
              <a:rPr lang="ko-KR" altLang="en-US" dirty="0"/>
              <a:t>서바이벌 모델링을 이용한 딥러닝 사례 </a:t>
            </a:r>
            <a:r>
              <a:rPr lang="ko-KR" altLang="en-US" dirty="0" err="1"/>
              <a:t>찾아봐야함</a:t>
            </a:r>
            <a:endParaRPr lang="en-US" altLang="ko-KR" dirty="0"/>
          </a:p>
          <a:p>
            <a:r>
              <a:rPr lang="ko-KR" altLang="en-US" dirty="0"/>
              <a:t>생존여부에 관한 생존분석 </a:t>
            </a:r>
            <a:endParaRPr lang="en-US" altLang="ko-KR" dirty="0"/>
          </a:p>
          <a:p>
            <a:r>
              <a:rPr lang="ko-KR" altLang="en-US" dirty="0"/>
              <a:t>내가 하려는 모델링이 과연 써도 되는 것 일까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모델링이 좋고 </a:t>
            </a:r>
            <a:r>
              <a:rPr lang="ko-KR" altLang="en-US" dirty="0" err="1"/>
              <a:t>안좋은</a:t>
            </a:r>
            <a:r>
              <a:rPr lang="ko-KR" altLang="en-US" dirty="0"/>
              <a:t> 경우의 </a:t>
            </a:r>
            <a:r>
              <a:rPr lang="en-US" altLang="ko-KR" dirty="0"/>
              <a:t>measure</a:t>
            </a:r>
            <a:r>
              <a:rPr lang="ko-KR" altLang="en-US" dirty="0"/>
              <a:t>가 분명 </a:t>
            </a:r>
            <a:r>
              <a:rPr lang="ko-KR" altLang="en-US" dirty="0" err="1"/>
              <a:t>존재해야함</a:t>
            </a:r>
            <a:r>
              <a:rPr lang="en-US" altLang="ko-KR" dirty="0"/>
              <a:t>-&gt;log-loss</a:t>
            </a:r>
            <a:r>
              <a:rPr lang="ko-KR" altLang="en-US" dirty="0"/>
              <a:t>는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카테고리별로 정리된 변수별로만 </a:t>
            </a:r>
            <a:r>
              <a:rPr lang="ko-KR" altLang="en-US" dirty="0" err="1"/>
              <a:t>유의미한지</a:t>
            </a:r>
            <a:r>
              <a:rPr lang="ko-KR" altLang="en-US" dirty="0"/>
              <a:t> 확인후 리스트업을 통해서 최종 연구 변수 선정</a:t>
            </a:r>
            <a:endParaRPr lang="en-US" altLang="ko-KR" dirty="0"/>
          </a:p>
          <a:p>
            <a:r>
              <a:rPr lang="en-US" altLang="ko-KR" dirty="0"/>
              <a:t>Train test </a:t>
            </a:r>
            <a:r>
              <a:rPr lang="ko-KR" altLang="en-US" dirty="0"/>
              <a:t>방법도 들어가야함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2912A-4960-42E7-B5C4-1AFD26E1F53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910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공복혈당은 </a:t>
            </a:r>
            <a:r>
              <a:rPr lang="ko-KR" altLang="en-US" dirty="0" err="1"/>
              <a:t>결측치</a:t>
            </a:r>
            <a:r>
              <a:rPr lang="ko-KR" altLang="en-US" dirty="0"/>
              <a:t> 처리로 </a:t>
            </a:r>
            <a:r>
              <a:rPr lang="ko-KR" altLang="en-US" dirty="0" err="1"/>
              <a:t>이루어질것으로</a:t>
            </a:r>
            <a:r>
              <a:rPr lang="ko-KR" altLang="en-US" dirty="0"/>
              <a:t> 예상됨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041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범주형 자료에 대한 </a:t>
            </a:r>
            <a:r>
              <a:rPr lang="ko-KR" altLang="en-US" dirty="0" err="1"/>
              <a:t>기술통계량은</a:t>
            </a:r>
            <a:r>
              <a:rPr lang="ko-KR" altLang="en-US" dirty="0"/>
              <a:t> 히스토그램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연속형자료와</a:t>
            </a:r>
            <a:r>
              <a:rPr lang="ko-KR" altLang="en-US" dirty="0"/>
              <a:t> </a:t>
            </a:r>
            <a:r>
              <a:rPr lang="ko-KR" altLang="en-US" dirty="0" err="1"/>
              <a:t>범주형자료의</a:t>
            </a:r>
            <a:r>
              <a:rPr lang="ko-KR" altLang="en-US" dirty="0"/>
              <a:t> 변수 개수를 말해주고 가능한 연속형 변수는 박스그림을 다 그리면 좋음</a:t>
            </a: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범주형자료의</a:t>
            </a:r>
            <a:r>
              <a:rPr lang="ko-KR" altLang="en-US" dirty="0"/>
              <a:t> 경우 빈도수</a:t>
            </a:r>
            <a:r>
              <a:rPr lang="en-US" altLang="ko-KR" dirty="0"/>
              <a:t>(%), </a:t>
            </a:r>
            <a:r>
              <a:rPr lang="ko-KR" altLang="en-US" dirty="0"/>
              <a:t>파이차트</a:t>
            </a:r>
            <a:r>
              <a:rPr lang="en-US" altLang="ko-KR" dirty="0"/>
              <a:t>, </a:t>
            </a:r>
            <a:r>
              <a:rPr lang="ko-KR" altLang="en-US" dirty="0" err="1"/>
              <a:t>바플랏으로</a:t>
            </a:r>
            <a:r>
              <a:rPr lang="ko-KR" altLang="en-US" dirty="0"/>
              <a:t> </a:t>
            </a:r>
            <a:r>
              <a:rPr lang="ko-KR" altLang="en-US" dirty="0" err="1"/>
              <a:t>시각화하면</a:t>
            </a:r>
            <a:r>
              <a:rPr lang="ko-KR" altLang="en-US" dirty="0"/>
              <a:t> 좋음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425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99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013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비만에 관한 변수</a:t>
            </a:r>
            <a:r>
              <a:rPr lang="en-US" altLang="ko-KR" dirty="0"/>
              <a:t>(</a:t>
            </a:r>
            <a:r>
              <a:rPr lang="ko-KR" altLang="en-US" dirty="0"/>
              <a:t>몸무게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허리둘레</a:t>
            </a:r>
            <a:r>
              <a:rPr lang="en-US" altLang="ko-KR" dirty="0"/>
              <a:t>) </a:t>
            </a:r>
            <a:r>
              <a:rPr lang="ko-KR" altLang="en-US" dirty="0"/>
              <a:t>에 대해서 </a:t>
            </a:r>
            <a:r>
              <a:rPr lang="ko-KR" altLang="en-US" dirty="0" err="1"/>
              <a:t>허리같은</a:t>
            </a:r>
            <a:r>
              <a:rPr lang="ko-KR" altLang="en-US" dirty="0"/>
              <a:t> 경우엔 </a:t>
            </a:r>
            <a:r>
              <a:rPr lang="ko-KR" altLang="en-US" dirty="0" err="1"/>
              <a:t>결측치가</a:t>
            </a:r>
            <a:r>
              <a:rPr lang="ko-KR" altLang="en-US" dirty="0"/>
              <a:t> 많아서 삭제 처리를 하지만 몸무게</a:t>
            </a:r>
            <a:r>
              <a:rPr lang="en-US" altLang="ko-KR" dirty="0"/>
              <a:t>,</a:t>
            </a:r>
            <a:r>
              <a:rPr lang="ko-KR" altLang="en-US" dirty="0"/>
              <a:t>키는 총 약 </a:t>
            </a:r>
            <a:r>
              <a:rPr lang="en-US" altLang="ko-KR" dirty="0"/>
              <a:t>40</a:t>
            </a:r>
            <a:r>
              <a:rPr lang="ko-KR" altLang="en-US" dirty="0"/>
              <a:t>명정도의 </a:t>
            </a:r>
            <a:r>
              <a:rPr lang="ko-KR" altLang="en-US" dirty="0" err="1"/>
              <a:t>결측치</a:t>
            </a:r>
            <a:r>
              <a:rPr lang="ko-KR" altLang="en-US" dirty="0"/>
              <a:t> 손실이 있기 때문에 정보 손실이 줄어든다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802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659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319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MRS </a:t>
            </a:r>
            <a:r>
              <a:rPr lang="ko-KR" altLang="en-US" dirty="0"/>
              <a:t>점수의 </a:t>
            </a:r>
            <a:r>
              <a:rPr lang="ko-KR" altLang="en-US" dirty="0" err="1"/>
              <a:t>레벨값</a:t>
            </a:r>
            <a:r>
              <a:rPr lang="en-US" altLang="ko-KR" dirty="0"/>
              <a:t>(</a:t>
            </a:r>
            <a:r>
              <a:rPr lang="ko-KR" altLang="en-US" dirty="0"/>
              <a:t>순서형</a:t>
            </a:r>
            <a:r>
              <a:rPr lang="en-US" altLang="ko-KR" dirty="0"/>
              <a:t>)</a:t>
            </a:r>
            <a:r>
              <a:rPr lang="ko-KR" altLang="en-US" dirty="0"/>
              <a:t>을 정의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이 변수가 꼭 들어가야하나</a:t>
            </a:r>
            <a:r>
              <a:rPr lang="en-US" altLang="ko-KR" dirty="0"/>
              <a:t>?</a:t>
            </a:r>
          </a:p>
          <a:p>
            <a:pPr lvl="0">
              <a:defRPr/>
            </a:pPr>
            <a:r>
              <a:rPr lang="en-US" altLang="ko-KR" dirty="0" err="1"/>
              <a:t>Mrs</a:t>
            </a:r>
            <a:r>
              <a:rPr lang="ko-KR" altLang="en-US" dirty="0"/>
              <a:t>점수의 변화</a:t>
            </a:r>
            <a:r>
              <a:rPr lang="en-US" altLang="ko-KR" dirty="0"/>
              <a:t>(</a:t>
            </a:r>
            <a:r>
              <a:rPr lang="ko-KR" altLang="en-US" dirty="0"/>
              <a:t>패턴</a:t>
            </a:r>
            <a:r>
              <a:rPr lang="en-US" altLang="ko-KR" dirty="0"/>
              <a:t>)</a:t>
            </a:r>
            <a:r>
              <a:rPr lang="ko-KR" altLang="en-US" dirty="0"/>
              <a:t>을 시각화 자료로 체크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043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9966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뇌졸중과 </a:t>
            </a:r>
            <a:r>
              <a:rPr lang="ko-KR" altLang="en-US" dirty="0" err="1"/>
              <a:t>상관없느</a:t>
            </a:r>
            <a:r>
              <a:rPr lang="ko-KR" altLang="en-US" dirty="0"/>
              <a:t> 동반질환의 경우는 컬럼 삭제를 하는게 </a:t>
            </a:r>
            <a:r>
              <a:rPr lang="ko-KR" altLang="en-US" dirty="0" err="1"/>
              <a:t>나을듯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572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2912A-4960-42E7-B5C4-1AFD26E1F533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958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타켓변수를</a:t>
            </a:r>
            <a:r>
              <a:rPr lang="ko-KR" altLang="en-US" dirty="0"/>
              <a:t> 기준으로 범주형 변수의 </a:t>
            </a:r>
            <a:r>
              <a:rPr lang="ko-KR" altLang="en-US" dirty="0" err="1"/>
              <a:t>바플랏을</a:t>
            </a:r>
            <a:r>
              <a:rPr lang="ko-KR" altLang="en-US" dirty="0"/>
              <a:t> 통해서 분포 확인</a:t>
            </a: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 err="1"/>
              <a:t>통물적</a:t>
            </a:r>
            <a:r>
              <a:rPr lang="ko-KR" altLang="en-US" dirty="0"/>
              <a:t> 근거와 생물적 근거를 토대로 </a:t>
            </a:r>
            <a:r>
              <a:rPr lang="en-US" altLang="ko-KR" dirty="0"/>
              <a:t>input </a:t>
            </a:r>
            <a:r>
              <a:rPr lang="ko-KR" altLang="en-US" dirty="0"/>
              <a:t>변수를 선별해서 데이터 분석을 해야함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958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0257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2912A-4960-42E7-B5C4-1AFD26E1F533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054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2912A-4960-42E7-B5C4-1AFD26E1F533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059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마지막으로는 한계 및 시사점입니다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2912A-4960-42E7-B5C4-1AFD26E1F533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931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 및 시사점으로 신용 카드 사용 내역 데이터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 초기 소비 동향으로만 연구 수행하여 위드 코로나의 경제적 효용성을 일반화하기에는 다소 한계가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있다와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더 다양한 데이터를 활용한 다각적인 분석을 통해 경제적 효용성 예측의 정확도를 높이는 것도 좋아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보인다로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생각했습니다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2912A-4960-42E7-B5C4-1AFD26E1F533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830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655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2625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991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0674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결측치가</a:t>
            </a:r>
            <a:r>
              <a:rPr lang="ko-KR" altLang="en-US" dirty="0"/>
              <a:t> 있는 변수들만 뽑도록 코드작성</a:t>
            </a:r>
            <a:endParaRPr lang="en-US" altLang="ko-KR" dirty="0"/>
          </a:p>
          <a:p>
            <a:pPr lvl="0">
              <a:defRPr/>
            </a:pPr>
            <a:r>
              <a:rPr lang="en-US" altLang="ko-KR" dirty="0"/>
              <a:t>0</a:t>
            </a:r>
            <a:r>
              <a:rPr lang="ko-KR" altLang="en-US" dirty="0"/>
              <a:t>인 값은 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7675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925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수축기혈압</a:t>
            </a:r>
            <a:r>
              <a:rPr lang="ko-KR" altLang="en-US" dirty="0"/>
              <a:t> </a:t>
            </a:r>
            <a:r>
              <a:rPr lang="en-US" altLang="ko-KR" dirty="0"/>
              <a:t>270</a:t>
            </a:r>
            <a:r>
              <a:rPr lang="ko-KR" altLang="en-US" dirty="0"/>
              <a:t>인 </a:t>
            </a:r>
            <a:r>
              <a:rPr lang="en-US" altLang="ko-KR" dirty="0"/>
              <a:t>case</a:t>
            </a:r>
            <a:r>
              <a:rPr lang="ko-KR" altLang="en-US" dirty="0"/>
              <a:t>에 대해서 조사를 해야함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A2912A-4960-42E7-B5C4-1AFD26E1F53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58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18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86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6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59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59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564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52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9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30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56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88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95BB-09E2-4FC5-A00D-D39DA545FC6D}" type="datetimeFigureOut">
              <a:rPr lang="ko-KR" altLang="en-US" smtClean="0"/>
              <a:t>2022-03-22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14096-EF7F-45CA-8B93-F5F2D201F0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95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729" y="2385880"/>
            <a:ext cx="79193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뇌졸중 환자 사망 예측 </a:t>
            </a:r>
            <a:r>
              <a:rPr lang="en-US" altLang="ko-KR" sz="3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인사이트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보고서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52029" y="5748095"/>
            <a:ext cx="1084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김미래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조덕현</a:t>
            </a:r>
          </a:p>
        </p:txBody>
      </p:sp>
    </p:spTree>
    <p:extLst>
      <p:ext uri="{BB962C8B-B14F-4D97-AF65-F5344CB8AC3E}">
        <p14:creationId xmlns:p14="http://schemas.microsoft.com/office/powerpoint/2010/main" val="63196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EDA</a:t>
            </a:r>
            <a:endParaRPr lang="ko-KR" altLang="en-US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3)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결측치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값이 포함된 칼럼과 개수 확인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36301" y="1858917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36300" y="1854528"/>
            <a:ext cx="3600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값이 포함된 칼럼과 개수 확인</a:t>
            </a:r>
            <a:endParaRPr lang="en-US" altLang="ko-KR" sz="14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104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 열중에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26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 열에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결측값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확인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21878"/>
          <a:stretch/>
        </p:blipFill>
        <p:spPr>
          <a:xfrm>
            <a:off x="515243" y="1842653"/>
            <a:ext cx="7200000" cy="412732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885625" y="6104052"/>
            <a:ext cx="82490" cy="763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직사각형 14"/>
          <p:cNvSpPr/>
          <p:nvPr/>
        </p:nvSpPr>
        <p:spPr>
          <a:xfrm>
            <a:off x="3885625" y="6224038"/>
            <a:ext cx="82490" cy="763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6" name="직사각형 15"/>
          <p:cNvSpPr/>
          <p:nvPr/>
        </p:nvSpPr>
        <p:spPr>
          <a:xfrm>
            <a:off x="3885625" y="6350649"/>
            <a:ext cx="82490" cy="763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968115" y="6120548"/>
            <a:ext cx="524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(</a:t>
            </a:r>
            <a:r>
              <a:rPr lang="ko-KR" altLang="en-US" sz="1100" b="1" dirty="0"/>
              <a:t>중략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869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909924" y="1850664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09923" y="1846275"/>
            <a:ext cx="3600000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데이터 프레임 속성 파악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기술 통계량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키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몸무게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허리둘레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혈압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SBP,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혈압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DBP,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</a:t>
            </a:r>
            <a:r>
              <a:rPr lang="en-US" altLang="ko-KR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hgb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</a:t>
            </a:r>
            <a:r>
              <a:rPr lang="en-US" altLang="ko-KR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hct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</a:t>
            </a:r>
            <a:r>
              <a:rPr lang="en-US" altLang="ko-KR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wbc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platelet,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</a:t>
            </a:r>
            <a:r>
              <a:rPr lang="en-US" altLang="ko-KR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pt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</a:t>
            </a:r>
            <a:r>
              <a:rPr lang="en-US" altLang="ko-KR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ptt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bun,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</a:t>
            </a:r>
            <a:r>
              <a:rPr lang="en-US" altLang="ko-KR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creatine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fasting glucose,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</a:t>
            </a:r>
            <a:r>
              <a:rPr lang="en-US" altLang="ko-KR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tchol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</a:t>
            </a:r>
            <a:r>
              <a:rPr lang="en-US" altLang="ko-KR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tg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</a:t>
            </a:r>
            <a:r>
              <a:rPr lang="en-US" altLang="ko-KR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hdl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</a:t>
            </a:r>
            <a:r>
              <a:rPr lang="en-US" altLang="ko-KR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ldl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의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기술통계량</a:t>
            </a:r>
            <a:endParaRPr lang="ko-KR" altLang="en-US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488866" y="1567157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09924" y="1567157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5573" y="575710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EDA</a:t>
            </a:r>
            <a:endParaRPr lang="ko-KR" altLang="en-US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4)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프레임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(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기술통계량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)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속성 파악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65" y="2199941"/>
            <a:ext cx="6480000" cy="172692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47401" y="4110319"/>
            <a:ext cx="5515399" cy="1732389"/>
            <a:chOff x="873778" y="4118572"/>
            <a:chExt cx="5515399" cy="17323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8720" y="4118572"/>
              <a:ext cx="5200457" cy="1728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r="95140"/>
            <a:stretch/>
          </p:blipFill>
          <p:spPr>
            <a:xfrm>
              <a:off x="873778" y="4124037"/>
              <a:ext cx="314942" cy="1726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72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909924" y="1850664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09923" y="1846275"/>
            <a:ext cx="3600000" cy="372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혈압 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SBP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의 기술통계량과 분포 확인</a:t>
            </a:r>
            <a:endParaRPr lang="en-US" altLang="ko-KR" sz="14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488866" y="1567157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09924" y="1567157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65" y="2199941"/>
            <a:ext cx="6480000" cy="172692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47401" y="4110319"/>
            <a:ext cx="5515399" cy="1732389"/>
            <a:chOff x="873778" y="4118572"/>
            <a:chExt cx="5515399" cy="17323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8720" y="4118572"/>
              <a:ext cx="5200457" cy="1728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r="95140"/>
            <a:stretch/>
          </p:blipFill>
          <p:spPr>
            <a:xfrm>
              <a:off x="873778" y="4124037"/>
              <a:ext cx="314942" cy="1726924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2978419" y="2195551"/>
            <a:ext cx="687973" cy="17313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721" y="2264575"/>
            <a:ext cx="2880000" cy="20193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721" y="4351980"/>
            <a:ext cx="2880000" cy="20474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5573" y="575710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EDA</a:t>
            </a:r>
            <a:endParaRPr lang="ko-KR" altLang="en-US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4)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프레임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(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기술통계량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)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속성 파악</a:t>
            </a:r>
          </a:p>
        </p:txBody>
      </p:sp>
    </p:spTree>
    <p:extLst>
      <p:ext uri="{BB962C8B-B14F-4D97-AF65-F5344CB8AC3E}">
        <p14:creationId xmlns:p14="http://schemas.microsoft.com/office/powerpoint/2010/main" val="399271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909924" y="1850664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09923" y="1846275"/>
            <a:ext cx="3600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공복혈당의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기술통계량과 분포 확인</a:t>
            </a:r>
            <a:endParaRPr lang="en-US" altLang="ko-KR" sz="14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488866" y="1567157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09924" y="1567157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65" y="2199941"/>
            <a:ext cx="6480000" cy="172692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47401" y="4110319"/>
            <a:ext cx="5515399" cy="1732389"/>
            <a:chOff x="873778" y="4118572"/>
            <a:chExt cx="5515399" cy="17323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8720" y="4118572"/>
              <a:ext cx="5200457" cy="1728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r="95140"/>
            <a:stretch/>
          </p:blipFill>
          <p:spPr>
            <a:xfrm>
              <a:off x="873778" y="4124037"/>
              <a:ext cx="314942" cy="1726924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2960834" y="4093892"/>
            <a:ext cx="951743" cy="17313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450" y="2333992"/>
            <a:ext cx="3228975" cy="2324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5573" y="575710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EDA</a:t>
            </a:r>
            <a:endParaRPr lang="ko-KR" altLang="en-US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4)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프레임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(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기술통계량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)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속성 파악</a:t>
            </a:r>
          </a:p>
        </p:txBody>
      </p:sp>
    </p:spTree>
    <p:extLst>
      <p:ext uri="{BB962C8B-B14F-4D97-AF65-F5344CB8AC3E}">
        <p14:creationId xmlns:p14="http://schemas.microsoft.com/office/powerpoint/2010/main" val="158942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488866" y="1567157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09924" y="1567157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5573" y="575710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EDA</a:t>
            </a:r>
            <a:endParaRPr lang="ko-KR" altLang="en-US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5)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결과변수에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따른 변수들 분포 확인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761" y="2812827"/>
            <a:ext cx="3362325" cy="2371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" y="2025998"/>
            <a:ext cx="3240000" cy="31964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38" y="2020553"/>
            <a:ext cx="3240000" cy="3201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93480" y="5084524"/>
            <a:ext cx="51816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생존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15006" y="5075815"/>
            <a:ext cx="51816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사망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259195" y="4512032"/>
            <a:ext cx="983571" cy="77254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-1065002" y="-12087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_x867500688"/>
          <p:cNvSpPr>
            <a:spLocks noChangeArrowheads="1"/>
          </p:cNvSpPr>
          <p:nvPr/>
        </p:nvSpPr>
        <p:spPr bwMode="auto">
          <a:xfrm>
            <a:off x="859049" y="5144059"/>
            <a:ext cx="3240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성별에 따른 </a:t>
            </a:r>
            <a:r>
              <a:rPr lang="ko-KR" altLang="en-US" sz="1100" dirty="0" err="1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결과변수</a:t>
            </a: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 </a:t>
            </a:r>
            <a:r>
              <a:rPr lang="en-US" altLang="ko-KR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(6</a:t>
            </a: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개월 이내 사망</a:t>
            </a:r>
            <a:r>
              <a:rPr lang="en-US" altLang="ko-KR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) </a:t>
            </a: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합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_x867500688"/>
          <p:cNvSpPr>
            <a:spLocks noChangeArrowheads="1"/>
          </p:cNvSpPr>
          <p:nvPr/>
        </p:nvSpPr>
        <p:spPr bwMode="auto">
          <a:xfrm>
            <a:off x="4261938" y="5144059"/>
            <a:ext cx="342692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en-US" sz="1100" dirty="0" err="1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퇴원경로에</a:t>
            </a: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 따른 </a:t>
            </a:r>
            <a:r>
              <a:rPr lang="ko-KR" altLang="en-US" sz="1100" dirty="0" err="1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결과변수</a:t>
            </a: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 </a:t>
            </a:r>
            <a:r>
              <a:rPr lang="en-US" altLang="ko-KR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(6</a:t>
            </a: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개월 이내 사망</a:t>
            </a:r>
            <a:r>
              <a:rPr lang="en-US" altLang="ko-KR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) </a:t>
            </a: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합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873" y="5595324"/>
            <a:ext cx="1276350" cy="9525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1403" y="5454482"/>
            <a:ext cx="1501069" cy="12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2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488866" y="1567157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09924" y="1567157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761" y="2812827"/>
            <a:ext cx="3362325" cy="23717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93480" y="5084524"/>
            <a:ext cx="51816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생존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15006" y="5075815"/>
            <a:ext cx="518160" cy="2000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사망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259195" y="4512032"/>
            <a:ext cx="983571" cy="77254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-1065002" y="-12087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_x867500688"/>
          <p:cNvSpPr>
            <a:spLocks noChangeArrowheads="1"/>
          </p:cNvSpPr>
          <p:nvPr/>
        </p:nvSpPr>
        <p:spPr bwMode="auto">
          <a:xfrm>
            <a:off x="838728" y="5421304"/>
            <a:ext cx="357989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비흡연여부에 따른 </a:t>
            </a:r>
            <a:r>
              <a:rPr lang="ko-KR" altLang="en-US" sz="1100" dirty="0" err="1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결과변수</a:t>
            </a: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 </a:t>
            </a:r>
            <a:r>
              <a:rPr lang="en-US" altLang="ko-KR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(6</a:t>
            </a: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개월 이내 사망</a:t>
            </a:r>
            <a:r>
              <a:rPr lang="en-US" altLang="ko-KR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) </a:t>
            </a:r>
            <a:r>
              <a:rPr lang="ko-KR" altLang="en-US" sz="1100" dirty="0">
                <a:solidFill>
                  <a:srgbClr val="454545"/>
                </a:solidFill>
                <a:latin typeface="KoPub돋움체 Light" panose="02020603020101020101"/>
                <a:ea typeface="KoPub돋움체 Light" panose="02020603020101020101"/>
              </a:rPr>
              <a:t>합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9" y="2245187"/>
            <a:ext cx="3240000" cy="31964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998" y="3356016"/>
            <a:ext cx="1819275" cy="10382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5573" y="575710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EDA</a:t>
            </a:r>
            <a:endParaRPr lang="ko-KR" altLang="en-US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5)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결과변수에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따른 변수들 분포 확인</a:t>
            </a:r>
          </a:p>
        </p:txBody>
      </p:sp>
    </p:spTree>
    <p:extLst>
      <p:ext uri="{BB962C8B-B14F-4D97-AF65-F5344CB8AC3E}">
        <p14:creationId xmlns:p14="http://schemas.microsoft.com/office/powerpoint/2010/main" val="52896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56526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4484" y="3228945"/>
            <a:ext cx="5563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III. </a:t>
            </a:r>
            <a:r>
              <a:rPr lang="ko-KR" altLang="en-US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2458593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전처리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1)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결측치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처리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36301" y="1858917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36300" y="1854528"/>
            <a:ext cx="3600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값이 포함된 칼럼과 개수 확인</a:t>
            </a:r>
            <a:endParaRPr lang="en-US" altLang="ko-KR" sz="14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104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 열중에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26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 열에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결측값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확인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21878"/>
          <a:stretch/>
        </p:blipFill>
        <p:spPr>
          <a:xfrm>
            <a:off x="515243" y="1842653"/>
            <a:ext cx="7200000" cy="412732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885625" y="6104052"/>
            <a:ext cx="82490" cy="763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직사각형 14"/>
          <p:cNvSpPr/>
          <p:nvPr/>
        </p:nvSpPr>
        <p:spPr>
          <a:xfrm>
            <a:off x="3885625" y="6224038"/>
            <a:ext cx="82490" cy="763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6" name="직사각형 15"/>
          <p:cNvSpPr/>
          <p:nvPr/>
        </p:nvSpPr>
        <p:spPr>
          <a:xfrm>
            <a:off x="3885625" y="6350649"/>
            <a:ext cx="82490" cy="763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968115" y="6120548"/>
            <a:ext cx="524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(</a:t>
            </a:r>
            <a:r>
              <a:rPr lang="ko-KR" altLang="en-US" sz="1100" b="1" dirty="0"/>
              <a:t>중략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27348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36301" y="1858917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36300" y="1854528"/>
            <a:ext cx="360000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값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몸무게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키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-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키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39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몸무게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32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결측치에서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29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결측치가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겹치는 데이터 확인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2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겹치는 행 삭제 처리</a:t>
            </a:r>
            <a:endParaRPr lang="en-US" altLang="ko-KR" sz="12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2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2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2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값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허리둘레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데이터의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¼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이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결측값확인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2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허리둘레 변수 삭제 처리</a:t>
            </a:r>
            <a:endParaRPr lang="en-US" altLang="ko-KR" sz="12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7936300" y="3116539"/>
          <a:ext cx="3600000" cy="631399"/>
        </p:xfrm>
        <a:graphic>
          <a:graphicData uri="http://schemas.openxmlformats.org/drawingml/2006/table">
            <a:tbl>
              <a:tblPr/>
              <a:tblGrid>
                <a:gridCol w="1800000">
                  <a:extLst>
                    <a:ext uri="{9D8B030D-6E8A-4147-A177-3AD203B41FA5}">
                      <a16:colId xmlns:a16="http://schemas.microsoft.com/office/drawing/2014/main" val="94251603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37916063"/>
                    </a:ext>
                  </a:extLst>
                </a:gridCol>
              </a:tblGrid>
              <a:tr h="20639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결측치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값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88998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body_height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키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effectLst/>
                          <a:latin typeface="KoPub돋움체 Medium"/>
                          <a:ea typeface="+mn-ea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39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개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153175"/>
                  </a:ext>
                </a:extLst>
              </a:tr>
              <a:tr h="213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body_weight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몸무게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effectLst/>
                          <a:latin typeface="KoPub돋움체 Medium"/>
                          <a:ea typeface="+mn-ea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32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92840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7" y="2135221"/>
            <a:ext cx="6480000" cy="3972081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7936300" y="5058449"/>
          <a:ext cx="3600000" cy="417661"/>
        </p:xfrm>
        <a:graphic>
          <a:graphicData uri="http://schemas.openxmlformats.org/drawingml/2006/table">
            <a:tbl>
              <a:tblPr/>
              <a:tblGrid>
                <a:gridCol w="1800000">
                  <a:extLst>
                    <a:ext uri="{9D8B030D-6E8A-4147-A177-3AD203B41FA5}">
                      <a16:colId xmlns:a16="http://schemas.microsoft.com/office/drawing/2014/main" val="94251603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37916063"/>
                    </a:ext>
                  </a:extLst>
                </a:gridCol>
              </a:tblGrid>
              <a:tr h="20639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결측치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값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88998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Waist(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허리둘레</a:t>
                      </a:r>
                      <a:r>
                        <a:rPr lang="en-US" sz="1000" dirty="0">
                          <a:effectLst/>
                          <a:latin typeface="KoPub돋움체 Medium"/>
                        </a:rPr>
                        <a:t>)</a:t>
                      </a: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585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303742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812816" y="2602594"/>
            <a:ext cx="1956761" cy="350470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sp>
        <p:nvSpPr>
          <p:cNvPr id="21" name="직사각형 20"/>
          <p:cNvSpPr/>
          <p:nvPr/>
        </p:nvSpPr>
        <p:spPr>
          <a:xfrm>
            <a:off x="10816342" y="18645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전처리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1)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결측치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9514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43" y="2696048"/>
            <a:ext cx="6480000" cy="287198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36301" y="1858917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36300" y="1854528"/>
            <a:ext cx="3600000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값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퇴원경로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-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3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명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6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개월 이내 사망 결과 변수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확인시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0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으로 확인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2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6</a:t>
            </a:r>
            <a:r>
              <a:rPr lang="ko-KR" altLang="en-US" sz="12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개월 이상 입원을 한다고 가정해 입원중으로 변수 추가</a:t>
            </a:r>
            <a:endParaRPr lang="en-US" altLang="ko-KR" sz="12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2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12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7936300" y="3336345"/>
          <a:ext cx="3600000" cy="417661"/>
        </p:xfrm>
        <a:graphic>
          <a:graphicData uri="http://schemas.openxmlformats.org/drawingml/2006/table">
            <a:tbl>
              <a:tblPr/>
              <a:tblGrid>
                <a:gridCol w="1800000">
                  <a:extLst>
                    <a:ext uri="{9D8B030D-6E8A-4147-A177-3AD203B41FA5}">
                      <a16:colId xmlns:a16="http://schemas.microsoft.com/office/drawing/2014/main" val="94251603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37916063"/>
                    </a:ext>
                  </a:extLst>
                </a:gridCol>
              </a:tblGrid>
              <a:tr h="20639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결측치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값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88998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퇴원경로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pt_dc_route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개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153175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894065" y="3030739"/>
            <a:ext cx="861584" cy="716790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sp>
        <p:nvSpPr>
          <p:cNvPr id="21" name="직사각형 20"/>
          <p:cNvSpPr/>
          <p:nvPr/>
        </p:nvSpPr>
        <p:spPr>
          <a:xfrm>
            <a:off x="10400719" y="18730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75242" y="4151376"/>
            <a:ext cx="1441238" cy="124228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sp>
        <p:nvSpPr>
          <p:cNvPr id="16" name="직사각형 15"/>
          <p:cNvSpPr/>
          <p:nvPr/>
        </p:nvSpPr>
        <p:spPr>
          <a:xfrm>
            <a:off x="582682" y="27968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82682" y="391745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전처리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1)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결측치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68416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57570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950" y="707245"/>
            <a:ext cx="485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목차</a:t>
            </a:r>
            <a:endParaRPr lang="ko-KR" altLang="en-US" sz="16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51115" y="1804867"/>
            <a:ext cx="4857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분석개요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EDA</a:t>
            </a: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전처리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추후 계획</a:t>
            </a:r>
          </a:p>
        </p:txBody>
      </p:sp>
    </p:spTree>
    <p:extLst>
      <p:ext uri="{BB962C8B-B14F-4D97-AF65-F5344CB8AC3E}">
        <p14:creationId xmlns:p14="http://schemas.microsoft.com/office/powerpoint/2010/main" val="261015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51" y="2698686"/>
            <a:ext cx="6480000" cy="17101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36301" y="1858917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36300" y="1854528"/>
            <a:ext cx="36000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값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실험실검사결과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-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검사를 실시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안한것으로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판단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2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결측값</a:t>
            </a:r>
            <a:r>
              <a:rPr lang="ko-KR" altLang="en-US" sz="12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존재하는 행 삭제</a:t>
            </a:r>
            <a:endParaRPr lang="en-US" altLang="ko-KR" sz="12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4408" y="3219064"/>
            <a:ext cx="1250612" cy="118978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sp>
        <p:nvSpPr>
          <p:cNvPr id="21" name="직사각형 20"/>
          <p:cNvSpPr/>
          <p:nvPr/>
        </p:nvSpPr>
        <p:spPr>
          <a:xfrm>
            <a:off x="10848401" y="189637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82618" y="299253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7936300" y="2803062"/>
          <a:ext cx="3600000" cy="2599914"/>
        </p:xfrm>
        <a:graphic>
          <a:graphicData uri="http://schemas.openxmlformats.org/drawingml/2006/table">
            <a:tbl>
              <a:tblPr/>
              <a:tblGrid>
                <a:gridCol w="2480720">
                  <a:extLst>
                    <a:ext uri="{9D8B030D-6E8A-4147-A177-3AD203B41FA5}">
                      <a16:colId xmlns:a16="http://schemas.microsoft.com/office/drawing/2014/main" val="2034664976"/>
                    </a:ext>
                  </a:extLst>
                </a:gridCol>
                <a:gridCol w="1119280">
                  <a:extLst>
                    <a:ext uri="{9D8B030D-6E8A-4147-A177-3AD203B41FA5}">
                      <a16:colId xmlns:a16="http://schemas.microsoft.com/office/drawing/2014/main" val="4055061970"/>
                    </a:ext>
                  </a:extLst>
                </a:gridCol>
              </a:tblGrid>
              <a:tr h="21013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결측치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값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1405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Pt(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프로트롬빈시간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3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844834"/>
                  </a:ext>
                </a:extLst>
              </a:tr>
              <a:tr h="3699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Ptt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부분트롬보플라스틴시간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ptt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effectLst/>
                          <a:latin typeface="KoPub돋움체 Medium"/>
                          <a:ea typeface="+mn-ea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3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024951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ysr_bun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혈중요소질소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(bun)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effectLst/>
                          <a:latin typeface="KoPub돋움체 Medium"/>
                          <a:ea typeface="+mn-ea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8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211919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ysr_creatine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크레아티닌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creatine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effectLst/>
                          <a:latin typeface="KoPub돋움체 Medium"/>
                          <a:ea typeface="+mn-ea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9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001559"/>
                  </a:ext>
                </a:extLst>
              </a:tr>
              <a:tr h="3130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glucose_fasting_cal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공복혈당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(fasting glucose)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effectLst/>
                          <a:latin typeface="KoPub돋움체 Medium"/>
                          <a:ea typeface="+mn-ea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179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9620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Tchol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총콜레스테롤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tchol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effectLst/>
                          <a:latin typeface="KoPub돋움체 Medium"/>
                          <a:ea typeface="+mn-ea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22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781301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Tg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중성지방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tg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effectLst/>
                          <a:latin typeface="KoPub돋움체 Medium"/>
                          <a:ea typeface="+mn-ea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44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380562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Hdl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콜레스테롤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hdl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effectLst/>
                          <a:latin typeface="KoPub돋움체 Medium"/>
                          <a:ea typeface="+mn-ea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47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385526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Ldl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저밀도지질단백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ldl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r>
                        <a:rPr lang="en-US" altLang="ko-KR" sz="1000" kern="1200" spc="0" dirty="0">
                          <a:solidFill>
                            <a:schemeClr val="tx1"/>
                          </a:solidFill>
                          <a:effectLst/>
                          <a:latin typeface="KoPub돋움체 Medium"/>
                          <a:ea typeface="+mn-ea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51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14129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전처리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1)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결측치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53187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36301" y="1858917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36300" y="1854528"/>
            <a:ext cx="3600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값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(MRS 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점수 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- 3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개월 후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-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2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일찍 퇴원한 경우 </a:t>
            </a:r>
            <a:r>
              <a:rPr lang="en-US" altLang="ko-KR" sz="12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7 </a:t>
            </a:r>
            <a:r>
              <a:rPr lang="ko-KR" altLang="en-US" sz="12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입력</a:t>
            </a:r>
            <a:endParaRPr lang="en-US" altLang="ko-KR" sz="12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00843" y="18637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87494" y="223309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476557"/>
              </p:ext>
            </p:extLst>
          </p:nvPr>
        </p:nvGraphicFramePr>
        <p:xfrm>
          <a:off x="7923914" y="2804197"/>
          <a:ext cx="3600000" cy="425786"/>
        </p:xfrm>
        <a:graphic>
          <a:graphicData uri="http://schemas.openxmlformats.org/drawingml/2006/table">
            <a:tbl>
              <a:tblPr/>
              <a:tblGrid>
                <a:gridCol w="2480720">
                  <a:extLst>
                    <a:ext uri="{9D8B030D-6E8A-4147-A177-3AD203B41FA5}">
                      <a16:colId xmlns:a16="http://schemas.microsoft.com/office/drawing/2014/main" val="2034664976"/>
                    </a:ext>
                  </a:extLst>
                </a:gridCol>
                <a:gridCol w="1119280">
                  <a:extLst>
                    <a:ext uri="{9D8B030D-6E8A-4147-A177-3AD203B41FA5}">
                      <a16:colId xmlns:a16="http://schemas.microsoft.com/office/drawing/2014/main" val="4055061970"/>
                    </a:ext>
                  </a:extLst>
                </a:gridCol>
              </a:tblGrid>
              <a:tr h="21013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결측치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값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1405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MRS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점수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- 3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개월 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(rankin3)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283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844834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15243" y="53887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전처리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1)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결측치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43" y="2162734"/>
            <a:ext cx="6480000" cy="353596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862856" y="2457664"/>
            <a:ext cx="1954812" cy="209094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sp>
        <p:nvSpPr>
          <p:cNvPr id="20" name="직사각형 19"/>
          <p:cNvSpPr/>
          <p:nvPr/>
        </p:nvSpPr>
        <p:spPr>
          <a:xfrm>
            <a:off x="862856" y="5517970"/>
            <a:ext cx="1954812" cy="180726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201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43" y="3434089"/>
            <a:ext cx="6480000" cy="117064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36301" y="1858917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36300" y="1854528"/>
            <a:ext cx="3600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값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사망확인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일자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/</a:t>
            </a: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사망이유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–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2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사망 이유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2011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개의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결측값과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사망 날짜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2010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개의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결측값을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보고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1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개의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결측값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이상 확인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1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명 사망했는데 원인이 나오지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않는것을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확인해 해당 데이터 행 삭제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99421" y="18637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88395" y="36500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2772"/>
              </p:ext>
            </p:extLst>
          </p:nvPr>
        </p:nvGraphicFramePr>
        <p:xfrm>
          <a:off x="7936300" y="3438313"/>
          <a:ext cx="3600000" cy="425786"/>
        </p:xfrm>
        <a:graphic>
          <a:graphicData uri="http://schemas.openxmlformats.org/drawingml/2006/table">
            <a:tbl>
              <a:tblPr/>
              <a:tblGrid>
                <a:gridCol w="2480720">
                  <a:extLst>
                    <a:ext uri="{9D8B030D-6E8A-4147-A177-3AD203B41FA5}">
                      <a16:colId xmlns:a16="http://schemas.microsoft.com/office/drawing/2014/main" val="2034664976"/>
                    </a:ext>
                  </a:extLst>
                </a:gridCol>
                <a:gridCol w="1119280">
                  <a:extLst>
                    <a:ext uri="{9D8B030D-6E8A-4147-A177-3AD203B41FA5}">
                      <a16:colId xmlns:a16="http://schemas.microsoft.com/office/drawing/2014/main" val="4055061970"/>
                    </a:ext>
                  </a:extLst>
                </a:gridCol>
              </a:tblGrid>
              <a:tr h="21013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결측치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값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1405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MRS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점수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- 3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개월 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(rankin3)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283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844834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903033" y="3833517"/>
            <a:ext cx="2220891" cy="3499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전처리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1)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결측치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7332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42" y="3161446"/>
            <a:ext cx="6480000" cy="17159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36301" y="1858917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36300" y="1854528"/>
            <a:ext cx="3600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값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동반질환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–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결측값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존재하는 행 삭제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358859" y="18709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88395" y="36500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13157" y="3916641"/>
            <a:ext cx="2220891" cy="848790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936300" y="2614849"/>
          <a:ext cx="3600000" cy="2174128"/>
        </p:xfrm>
        <a:graphic>
          <a:graphicData uri="http://schemas.openxmlformats.org/drawingml/2006/table">
            <a:tbl>
              <a:tblPr/>
              <a:tblGrid>
                <a:gridCol w="2480720">
                  <a:extLst>
                    <a:ext uri="{9D8B030D-6E8A-4147-A177-3AD203B41FA5}">
                      <a16:colId xmlns:a16="http://schemas.microsoft.com/office/drawing/2014/main" val="2034664976"/>
                    </a:ext>
                  </a:extLst>
                </a:gridCol>
                <a:gridCol w="1119280">
                  <a:extLst>
                    <a:ext uri="{9D8B030D-6E8A-4147-A177-3AD203B41FA5}">
                      <a16:colId xmlns:a16="http://schemas.microsoft.com/office/drawing/2014/main" val="4055061970"/>
                    </a:ext>
                  </a:extLst>
                </a:gridCol>
              </a:tblGrid>
              <a:tr h="21013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결측치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값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1405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com_paod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3 -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말초 동맥 폐쇄성 질환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844834"/>
                  </a:ext>
                </a:extLst>
              </a:tr>
              <a:tr h="3699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effectLst/>
                          <a:latin typeface="KoPub돋움체 Medium"/>
                        </a:rPr>
                        <a:t>com_ulcer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동반질환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9 - 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궤양 질환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024951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effectLst/>
                          <a:latin typeface="KoPub돋움체 Medium"/>
                        </a:rPr>
                        <a:t>com_liver_dz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동반질환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10 - 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간 질환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211919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effectLst/>
                          <a:latin typeface="KoPub돋움체 Medium"/>
                        </a:rPr>
                        <a:t>com_renal_dz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동반질환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11 - 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콩팥 질환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001559"/>
                  </a:ext>
                </a:extLst>
              </a:tr>
              <a:tr h="3130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effectLst/>
                          <a:latin typeface="KoPub돋움체 Medium"/>
                        </a:rPr>
                        <a:t>com_connective_dz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동반질환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12 - 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결합조직 질환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9620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effectLst/>
                          <a:latin typeface="KoPub돋움체 Medium"/>
                        </a:rPr>
                        <a:t>com_anemia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동반질환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13 – 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빈혈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2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781301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effectLst/>
                          <a:latin typeface="KoPub돋움체 Medium"/>
                        </a:rPr>
                        <a:t>active_cancer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동반질환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21 – </a:t>
                      </a:r>
                      <a:r>
                        <a:rPr lang="ko-KR" altLang="en-US" sz="1000" dirty="0" err="1">
                          <a:effectLst/>
                          <a:latin typeface="KoPub돋움체 Medium"/>
                        </a:rPr>
                        <a:t>활성암</a:t>
                      </a: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3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38056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전처리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1)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결측치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377523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36301" y="1858917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36300" y="1854528"/>
            <a:ext cx="360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값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급성 뇌졸중 치료에서의 재판 조직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결측값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존재하는 행 삭제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936300" y="2861032"/>
          <a:ext cx="3600000" cy="582758"/>
        </p:xfrm>
        <a:graphic>
          <a:graphicData uri="http://schemas.openxmlformats.org/drawingml/2006/table">
            <a:tbl>
              <a:tblPr/>
              <a:tblGrid>
                <a:gridCol w="2480720">
                  <a:extLst>
                    <a:ext uri="{9D8B030D-6E8A-4147-A177-3AD203B41FA5}">
                      <a16:colId xmlns:a16="http://schemas.microsoft.com/office/drawing/2014/main" val="2034664976"/>
                    </a:ext>
                  </a:extLst>
                </a:gridCol>
                <a:gridCol w="1119280">
                  <a:extLst>
                    <a:ext uri="{9D8B030D-6E8A-4147-A177-3AD203B41FA5}">
                      <a16:colId xmlns:a16="http://schemas.microsoft.com/office/drawing/2014/main" val="4055061970"/>
                    </a:ext>
                  </a:extLst>
                </a:gridCol>
              </a:tblGrid>
              <a:tr h="21013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결측치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값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1405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toast_tissue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TOAST tissue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구분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급성 뇌졸중 치료에서의 재판 조직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42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84483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42" y="3161446"/>
            <a:ext cx="6480000" cy="11524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전처리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1)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결측치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263220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36301" y="1858917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36300" y="1854528"/>
            <a:ext cx="3600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값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사망이유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6(</a:t>
            </a:r>
            <a:r>
              <a:rPr lang="en-US" altLang="ko-KR" sz="1400" b="1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death_ass_tl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))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결측치가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2011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개로 컬럼 삭제 처리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710873"/>
              </p:ext>
            </p:extLst>
          </p:nvPr>
        </p:nvGraphicFramePr>
        <p:xfrm>
          <a:off x="7936300" y="2861032"/>
          <a:ext cx="3600000" cy="425786"/>
        </p:xfrm>
        <a:graphic>
          <a:graphicData uri="http://schemas.openxmlformats.org/drawingml/2006/table">
            <a:tbl>
              <a:tblPr/>
              <a:tblGrid>
                <a:gridCol w="2480720">
                  <a:extLst>
                    <a:ext uri="{9D8B030D-6E8A-4147-A177-3AD203B41FA5}">
                      <a16:colId xmlns:a16="http://schemas.microsoft.com/office/drawing/2014/main" val="2034664976"/>
                    </a:ext>
                  </a:extLst>
                </a:gridCol>
                <a:gridCol w="1119280">
                  <a:extLst>
                    <a:ext uri="{9D8B030D-6E8A-4147-A177-3AD203B41FA5}">
                      <a16:colId xmlns:a16="http://schemas.microsoft.com/office/drawing/2014/main" val="4055061970"/>
                    </a:ext>
                  </a:extLst>
                </a:gridCol>
              </a:tblGrid>
              <a:tr h="21013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결측치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값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1405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사망이유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6(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death_ass_tl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effectLst/>
                          <a:latin typeface="KoPub돋움체 Medium"/>
                        </a:rPr>
                        <a:t>2011</a:t>
                      </a:r>
                      <a:r>
                        <a:rPr lang="ko-KR" altLang="en-US" sz="1000" dirty="0">
                          <a:effectLst/>
                          <a:latin typeface="KoPub돋움체 Medium"/>
                        </a:rPr>
                        <a:t>개</a:t>
                      </a: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84483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전처리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1) 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결측치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 처리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8" y="3691731"/>
            <a:ext cx="6480000" cy="3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44A044-1D3C-49C6-8453-7A1EE55AD12F}"/>
              </a:ext>
            </a:extLst>
          </p:cNvPr>
          <p:cNvSpPr/>
          <p:nvPr/>
        </p:nvSpPr>
        <p:spPr>
          <a:xfrm>
            <a:off x="528517" y="1782486"/>
            <a:ext cx="5392279" cy="4559032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9A97B14-4233-4080-9BAF-3AC11C93F3F8}"/>
              </a:ext>
            </a:extLst>
          </p:cNvPr>
          <p:cNvSpPr/>
          <p:nvPr/>
        </p:nvSpPr>
        <p:spPr>
          <a:xfrm>
            <a:off x="6254036" y="1783665"/>
            <a:ext cx="5399999" cy="4532077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9335" y="178570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E6CC845-D3C4-4ED6-B086-8A5571D14C3E}"/>
              </a:ext>
            </a:extLst>
          </p:cNvPr>
          <p:cNvCxnSpPr>
            <a:cxnSpLocks/>
          </p:cNvCxnSpPr>
          <p:nvPr/>
        </p:nvCxnSpPr>
        <p:spPr>
          <a:xfrm flipV="1">
            <a:off x="515243" y="1575410"/>
            <a:ext cx="5400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C737A2-A0C8-4074-907C-E56307F60885}"/>
              </a:ext>
            </a:extLst>
          </p:cNvPr>
          <p:cNvCxnSpPr>
            <a:cxnSpLocks/>
          </p:cNvCxnSpPr>
          <p:nvPr/>
        </p:nvCxnSpPr>
        <p:spPr>
          <a:xfrm flipV="1">
            <a:off x="6268127" y="1575410"/>
            <a:ext cx="5400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3F026-2488-49A1-9320-4B19BF171D39}"/>
              </a:ext>
            </a:extLst>
          </p:cNvPr>
          <p:cNvSpPr txBox="1"/>
          <p:nvPr/>
        </p:nvSpPr>
        <p:spPr>
          <a:xfrm>
            <a:off x="547755" y="4477167"/>
            <a:ext cx="5390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3) AGE </a:t>
            </a:r>
            <a:r>
              <a:rPr lang="ko-KR" altLang="en-US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파생변수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추가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3F026-2488-49A1-9320-4B19BF171D39}"/>
              </a:ext>
            </a:extLst>
          </p:cNvPr>
          <p:cNvSpPr txBox="1"/>
          <p:nvPr/>
        </p:nvSpPr>
        <p:spPr>
          <a:xfrm>
            <a:off x="540643" y="3251666"/>
            <a:ext cx="538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BMI </a:t>
            </a:r>
            <a:r>
              <a:rPr lang="ko-KR" altLang="en-US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파생변수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추가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3F5E1-CF43-4A66-A2DD-143FC7D67761}"/>
              </a:ext>
            </a:extLst>
          </p:cNvPr>
          <p:cNvSpPr txBox="1"/>
          <p:nvPr/>
        </p:nvSpPr>
        <p:spPr>
          <a:xfrm>
            <a:off x="515243" y="3618803"/>
            <a:ext cx="5400000" cy="300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뇌졸중과 </a:t>
            </a:r>
            <a:r>
              <a:rPr lang="ko-KR" altLang="en-US" sz="10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관련있는</a:t>
            </a: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BMI </a:t>
            </a: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변수 생성</a:t>
            </a:r>
            <a:endParaRPr lang="en-US" altLang="ko-KR" sz="1000" dirty="0">
              <a:solidFill>
                <a:srgbClr val="454545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3F5E1-CF43-4A66-A2DD-143FC7D67761}"/>
              </a:ext>
            </a:extLst>
          </p:cNvPr>
          <p:cNvSpPr txBox="1"/>
          <p:nvPr/>
        </p:nvSpPr>
        <p:spPr>
          <a:xfrm>
            <a:off x="528516" y="4846499"/>
            <a:ext cx="5392279" cy="300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생년월일 날짜 데이터를 </a:t>
            </a:r>
            <a:r>
              <a:rPr lang="en-US" altLang="ko-KR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AGE </a:t>
            </a: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변수 생성</a:t>
            </a:r>
            <a:endParaRPr lang="en-US" altLang="ko-KR" sz="1000" dirty="0">
              <a:solidFill>
                <a:srgbClr val="454545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13F026-2488-49A1-9320-4B19BF171D39}"/>
              </a:ext>
            </a:extLst>
          </p:cNvPr>
          <p:cNvSpPr txBox="1"/>
          <p:nvPr/>
        </p:nvSpPr>
        <p:spPr>
          <a:xfrm>
            <a:off x="6258662" y="1781472"/>
            <a:ext cx="5390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4) </a:t>
            </a:r>
            <a:r>
              <a:rPr lang="ko-KR" altLang="en-US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파생변수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관련 컬럼 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43" y="4043448"/>
            <a:ext cx="5040000" cy="3842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55" y="5332720"/>
            <a:ext cx="5040000" cy="983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127" y="2324301"/>
            <a:ext cx="5040000" cy="21675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13F026-2488-49A1-9320-4B19BF171D39}"/>
              </a:ext>
            </a:extLst>
          </p:cNvPr>
          <p:cNvSpPr txBox="1"/>
          <p:nvPr/>
        </p:nvSpPr>
        <p:spPr>
          <a:xfrm>
            <a:off x="6254035" y="4665322"/>
            <a:ext cx="5390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5)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날짜 변수 추가 삭제 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생존확인날짜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사망확인날짜</a:t>
            </a: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408" y="5208151"/>
            <a:ext cx="5040000" cy="5402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13F026-2488-49A1-9320-4B19BF171D39}"/>
              </a:ext>
            </a:extLst>
          </p:cNvPr>
          <p:cNvSpPr txBox="1"/>
          <p:nvPr/>
        </p:nvSpPr>
        <p:spPr>
          <a:xfrm>
            <a:off x="540643" y="1783667"/>
            <a:ext cx="538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sz="1200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의미없는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 삭제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3F5E1-CF43-4A66-A2DD-143FC7D67761}"/>
              </a:ext>
            </a:extLst>
          </p:cNvPr>
          <p:cNvSpPr txBox="1"/>
          <p:nvPr/>
        </p:nvSpPr>
        <p:spPr>
          <a:xfrm>
            <a:off x="515243" y="2150804"/>
            <a:ext cx="530691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환자 </a:t>
            </a:r>
            <a:r>
              <a:rPr lang="en-US" altLang="ko-KR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id(</a:t>
            </a:r>
            <a:r>
              <a:rPr lang="en-US" altLang="ko-KR" sz="10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pt_id</a:t>
            </a:r>
            <a:r>
              <a:rPr lang="en-US" altLang="ko-KR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제거</a:t>
            </a:r>
            <a:r>
              <a:rPr lang="en-US" altLang="ko-KR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: </a:t>
            </a: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단순한 색인이기 때문에 데이터를 분석하는데 큰 의미 없는 데이터</a:t>
            </a:r>
            <a:endParaRPr lang="en-US" altLang="ko-KR" sz="1000" dirty="0">
              <a:solidFill>
                <a:srgbClr val="454545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454545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454545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  <a:p>
            <a:endParaRPr lang="en-US" altLang="ko-KR" sz="1000" dirty="0">
              <a:solidFill>
                <a:srgbClr val="454545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0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pt_id</a:t>
            </a:r>
            <a:r>
              <a:rPr lang="en-US" altLang="ko-KR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데이터 열 삭제</a:t>
            </a:r>
            <a:endParaRPr lang="en-US" altLang="ko-KR" sz="1000" dirty="0">
              <a:solidFill>
                <a:srgbClr val="454545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42888-ACF5-4EDB-8ED2-84E3B630BB3B}"/>
              </a:ext>
            </a:extLst>
          </p:cNvPr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전처리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sz="1600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의미없는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 삭제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변수 추가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243" y="2527421"/>
            <a:ext cx="504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92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AF44A044-1D3C-49C6-8453-7A1EE55AD12F}"/>
              </a:ext>
            </a:extLst>
          </p:cNvPr>
          <p:cNvSpPr/>
          <p:nvPr/>
        </p:nvSpPr>
        <p:spPr>
          <a:xfrm>
            <a:off x="528517" y="1782486"/>
            <a:ext cx="5392279" cy="4559032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9335" y="178570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E6CC845-D3C4-4ED6-B086-8A5571D14C3E}"/>
              </a:ext>
            </a:extLst>
          </p:cNvPr>
          <p:cNvCxnSpPr>
            <a:cxnSpLocks/>
          </p:cNvCxnSpPr>
          <p:nvPr/>
        </p:nvCxnSpPr>
        <p:spPr>
          <a:xfrm flipV="1">
            <a:off x="515243" y="1575410"/>
            <a:ext cx="5400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13F026-2488-49A1-9320-4B19BF171D39}"/>
              </a:ext>
            </a:extLst>
          </p:cNvPr>
          <p:cNvSpPr txBox="1"/>
          <p:nvPr/>
        </p:nvSpPr>
        <p:spPr>
          <a:xfrm>
            <a:off x="540643" y="1783667"/>
            <a:ext cx="538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sz="1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데이터 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42888-ACF5-4EDB-8ED2-84E3B630BB3B}"/>
              </a:ext>
            </a:extLst>
          </p:cNvPr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전처리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3)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범주형데이터 처리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56" y="2435438"/>
            <a:ext cx="5040000" cy="5680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E3F5E1-CF43-4A66-A2DD-143FC7D67761}"/>
              </a:ext>
            </a:extLst>
          </p:cNvPr>
          <p:cNvSpPr txBox="1"/>
          <p:nvPr/>
        </p:nvSpPr>
        <p:spPr>
          <a:xfrm>
            <a:off x="515243" y="2150804"/>
            <a:ext cx="5306911" cy="300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범주형 데이터 </a:t>
            </a:r>
            <a:r>
              <a:rPr lang="en-US" altLang="ko-KR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['</a:t>
            </a:r>
            <a:r>
              <a:rPr lang="en-US" altLang="ko-KR" sz="10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pt_dc_route</a:t>
            </a:r>
            <a:r>
              <a:rPr lang="en-US" altLang="ko-KR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', '</a:t>
            </a:r>
            <a:r>
              <a:rPr lang="en-US" altLang="ko-KR" sz="10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toast_tissue</a:t>
            </a:r>
            <a:r>
              <a:rPr lang="en-US" altLang="ko-KR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'] </a:t>
            </a: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확인</a:t>
            </a:r>
            <a:endParaRPr lang="en-US" altLang="ko-KR" sz="1000" dirty="0">
              <a:solidFill>
                <a:srgbClr val="454545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56" y="3439072"/>
            <a:ext cx="5040000" cy="155694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2E3F5E1-CF43-4A66-A2DD-143FC7D67761}"/>
              </a:ext>
            </a:extLst>
          </p:cNvPr>
          <p:cNvSpPr txBox="1"/>
          <p:nvPr/>
        </p:nvSpPr>
        <p:spPr>
          <a:xfrm>
            <a:off x="515242" y="3082687"/>
            <a:ext cx="530691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범주형 데이터 </a:t>
            </a:r>
            <a:r>
              <a:rPr lang="en-US" altLang="ko-KR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['</a:t>
            </a:r>
            <a:r>
              <a:rPr lang="en-US" altLang="ko-KR" sz="10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pt_dc_route</a:t>
            </a:r>
            <a:r>
              <a:rPr lang="en-US" altLang="ko-KR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'] </a:t>
            </a:r>
            <a:r>
              <a:rPr lang="ko-KR" altLang="en-US" sz="10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더미변수 생성</a:t>
            </a:r>
            <a:endParaRPr lang="en-US" altLang="ko-KR" sz="1000" dirty="0">
              <a:solidFill>
                <a:srgbClr val="454545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713015"/>
              </p:ext>
            </p:extLst>
          </p:nvPr>
        </p:nvGraphicFramePr>
        <p:xfrm>
          <a:off x="7075488" y="6889750"/>
          <a:ext cx="19542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포장기 셸 개체" showAsIcon="1" r:id="rId6" imgW="1954440" imgH="439560" progId="Package">
                  <p:embed/>
                </p:oleObj>
              </mc:Choice>
              <mc:Fallback>
                <p:oleObj name="포장기 셸 개체" showAsIcon="1" r:id="rId6" imgW="19544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75488" y="6889750"/>
                        <a:ext cx="19542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6612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56526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4484" y="3228945"/>
            <a:ext cx="5563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IV. </a:t>
            </a:r>
            <a:r>
              <a:rPr lang="ko-KR" altLang="en-US" sz="20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추후계획</a:t>
            </a:r>
            <a:endParaRPr lang="ko-KR" altLang="en-US" sz="20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7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335" y="57570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2109855" y="2718718"/>
            <a:ext cx="7920000" cy="2971800"/>
            <a:chOff x="2755900" y="1905000"/>
            <a:chExt cx="8661400" cy="2971800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2755900" y="1905000"/>
              <a:ext cx="86614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2755900" y="4876800"/>
              <a:ext cx="86614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4870656" y="1997011"/>
            <a:ext cx="239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B0600000101010101" charset="-127"/>
                <a:ea typeface="KoPub돋움체 Bold" panose="020B0600000101010101" charset="-127"/>
              </a:rPr>
              <a:t>추후 계획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82886" y="3171323"/>
            <a:ext cx="79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 내용 기반으로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인공신경망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Random forest,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Lightgbm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Xgboost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catboost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모델에 따라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전처리를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상이하게 하여 모델링 적용 및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logloss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 비교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가장 효율적인 모델과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전처리를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비교해 해당 모델과 사용 변수에 따른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feature_importance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알아내 해당 변수에 대한 상세 분석 진행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242888-ACF5-4EDB-8ED2-84E3B630BB3B}"/>
              </a:ext>
            </a:extLst>
          </p:cNvPr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추후 계획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추후 계획</a:t>
            </a:r>
          </a:p>
        </p:txBody>
      </p:sp>
    </p:spTree>
    <p:extLst>
      <p:ext uri="{BB962C8B-B14F-4D97-AF65-F5344CB8AC3E}">
        <p14:creationId xmlns:p14="http://schemas.microsoft.com/office/powerpoint/2010/main" val="348438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56526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4484" y="3228945"/>
            <a:ext cx="5563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I. </a:t>
            </a:r>
            <a:r>
              <a:rPr lang="ko-KR" altLang="en-US" sz="20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분석개요</a:t>
            </a:r>
            <a:endParaRPr lang="ko-KR" altLang="en-US" sz="20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276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36D196-5507-4CAF-94F5-1552ED8F2FDC}"/>
              </a:ext>
            </a:extLst>
          </p:cNvPr>
          <p:cNvSpPr/>
          <p:nvPr/>
        </p:nvSpPr>
        <p:spPr>
          <a:xfrm>
            <a:off x="695999" y="4815116"/>
            <a:ext cx="10800000" cy="1290280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36D196-5507-4CAF-94F5-1552ED8F2FDC}"/>
              </a:ext>
            </a:extLst>
          </p:cNvPr>
          <p:cNvSpPr/>
          <p:nvPr/>
        </p:nvSpPr>
        <p:spPr>
          <a:xfrm>
            <a:off x="695999" y="3045356"/>
            <a:ext cx="10800000" cy="1396557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242888-ACF5-4EDB-8ED2-84E3B630BB3B}"/>
              </a:ext>
            </a:extLst>
          </p:cNvPr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분석개요</a:t>
            </a:r>
            <a:endParaRPr lang="ko-KR" altLang="en-US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</a:t>
            </a:r>
            <a:r>
              <a:rPr lang="ko-KR" altLang="en-US" sz="1600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분석개요</a:t>
            </a:r>
            <a:endParaRPr lang="ko-KR" altLang="en-US" sz="16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736D196-5507-4CAF-94F5-1552ED8F2FDC}"/>
              </a:ext>
            </a:extLst>
          </p:cNvPr>
          <p:cNvSpPr/>
          <p:nvPr/>
        </p:nvSpPr>
        <p:spPr>
          <a:xfrm>
            <a:off x="696000" y="1817452"/>
            <a:ext cx="10800000" cy="980440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68573C-E2B4-4A43-ADFC-4339B64B2B66}"/>
              </a:ext>
            </a:extLst>
          </p:cNvPr>
          <p:cNvSpPr txBox="1"/>
          <p:nvPr/>
        </p:nvSpPr>
        <p:spPr>
          <a:xfrm>
            <a:off x="696000" y="3037916"/>
            <a:ext cx="5415240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목표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B035A2-5BF0-4CB1-ABDD-C933F5A99AD5}"/>
              </a:ext>
            </a:extLst>
          </p:cNvPr>
          <p:cNvSpPr txBox="1"/>
          <p:nvPr/>
        </p:nvSpPr>
        <p:spPr>
          <a:xfrm>
            <a:off x="696000" y="3703249"/>
            <a:ext cx="10800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인공신경망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(Neural Network)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를 통한 뇌졸중 사망에 영향을 주는 </a:t>
            </a:r>
            <a:r>
              <a:rPr lang="ko-KR" altLang="en-US" sz="14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위험변수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발굴하여 </a:t>
            </a:r>
            <a:r>
              <a:rPr lang="ko-KR" altLang="en-US" sz="14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위험변수에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대한 원인 세부 분석과 추후 새로운 뇌졸중 판정 환자들의 사망 위험도 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1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차 분류를 목표한다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09E65-E962-4A6C-8AC0-FE9D093D1F09}"/>
              </a:ext>
            </a:extLst>
          </p:cNvPr>
          <p:cNvSpPr txBox="1"/>
          <p:nvPr/>
        </p:nvSpPr>
        <p:spPr>
          <a:xfrm>
            <a:off x="696000" y="1799979"/>
            <a:ext cx="5415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주제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FCAF5C-3EEE-4350-A944-74463EE201F4}"/>
              </a:ext>
            </a:extLst>
          </p:cNvPr>
          <p:cNvSpPr txBox="1"/>
          <p:nvPr/>
        </p:nvSpPr>
        <p:spPr>
          <a:xfrm>
            <a:off x="696000" y="2364376"/>
            <a:ext cx="6378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뇌졸중 환자 정보 데이터를 활용한 뇌졸중 사망 예측 알고리즘 개발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E6CC845-D3C4-4ED6-B086-8A5571D14C3E}"/>
              </a:ext>
            </a:extLst>
          </p:cNvPr>
          <p:cNvCxnSpPr>
            <a:cxnSpLocks/>
          </p:cNvCxnSpPr>
          <p:nvPr/>
        </p:nvCxnSpPr>
        <p:spPr>
          <a:xfrm>
            <a:off x="696000" y="1570039"/>
            <a:ext cx="10800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68573C-E2B4-4A43-ADFC-4339B64B2B66}"/>
              </a:ext>
            </a:extLst>
          </p:cNvPr>
          <p:cNvSpPr txBox="1"/>
          <p:nvPr/>
        </p:nvSpPr>
        <p:spPr>
          <a:xfrm>
            <a:off x="680759" y="4822556"/>
            <a:ext cx="5415240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 변수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B035A2-5BF0-4CB1-ABDD-C933F5A99AD5}"/>
              </a:ext>
            </a:extLst>
          </p:cNvPr>
          <p:cNvSpPr txBox="1"/>
          <p:nvPr/>
        </p:nvSpPr>
        <p:spPr>
          <a:xfrm>
            <a:off x="695999" y="5398536"/>
            <a:ext cx="10800000" cy="70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연구변수는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뇌졸중 환자의 의료이용 및 </a:t>
            </a:r>
            <a:r>
              <a:rPr lang="ko-KR" altLang="en-US" sz="14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건강결과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분석을 위해 </a:t>
            </a:r>
            <a:r>
              <a:rPr lang="ko-KR" altLang="en-US" sz="14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병의원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 진료 내역 및 검진결과 정보를 정리한 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DB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를 사용합니다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데이터는 </a:t>
            </a:r>
            <a:r>
              <a:rPr lang="ko-KR" altLang="en-US" sz="14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자격정보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사망 정보 포함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), 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의료 정보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건강검진 정보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질환력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err="1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약물력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동반질환 등등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)</a:t>
            </a:r>
            <a:r>
              <a:rPr lang="ko-KR" altLang="en-US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로 이뤄져 있습니다</a:t>
            </a:r>
            <a:r>
              <a:rPr lang="en-US" altLang="ko-KR" sz="1400" dirty="0">
                <a:solidFill>
                  <a:srgbClr val="45454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69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56526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4484" y="3228945"/>
            <a:ext cx="5563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II. EDA</a:t>
            </a:r>
          </a:p>
        </p:txBody>
      </p:sp>
    </p:spTree>
    <p:extLst>
      <p:ext uri="{BB962C8B-B14F-4D97-AF65-F5344CB8AC3E}">
        <p14:creationId xmlns:p14="http://schemas.microsoft.com/office/powerpoint/2010/main" val="274402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4" name="직선 연결선 83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1950" y="583963"/>
            <a:ext cx="4857751" cy="72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EDA</a:t>
            </a:r>
            <a:endParaRPr lang="ko-KR" altLang="en-US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1)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데이터 프레임 속성 파악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36301" y="1858917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71202" y="5207093"/>
            <a:ext cx="405506" cy="22306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7936300" y="1854528"/>
            <a:ext cx="3600000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데이터 설명</a:t>
            </a:r>
            <a:endParaRPr lang="en-US" altLang="ko-KR" sz="14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본 데이터는 뇌졸중 환자의 의료이용 및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건강결과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분석을 위해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병의원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진료 내역 및 검진결과 정보를 정리한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DB 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데이터는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자격정보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사망 정보 포함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의료 정보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건강검진 정보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질환력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약물력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, 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동반질환 등등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2318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환자정보와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104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개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열값으로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이뤄짐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41453" y="49492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0000"/>
                </a:solidFill>
                <a:latin typeface="맑은 고딕"/>
              </a:rPr>
              <a:t>①</a:t>
            </a:r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1555" y="2256798"/>
            <a:ext cx="7200900" cy="319771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61554" y="5229953"/>
            <a:ext cx="779566" cy="247420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6650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EDA</a:t>
            </a:r>
            <a:endParaRPr lang="ko-KR" altLang="en-US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2)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변수에 대한 정의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(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코드북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)</a:t>
            </a:r>
            <a:endParaRPr lang="ko-KR" altLang="en-US" sz="1600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16183" y="1722512"/>
          <a:ext cx="3600000" cy="4819492"/>
        </p:xfrm>
        <a:graphic>
          <a:graphicData uri="http://schemas.openxmlformats.org/drawingml/2006/table">
            <a:tbl>
              <a:tblPr/>
              <a:tblGrid>
                <a:gridCol w="1800000">
                  <a:extLst>
                    <a:ext uri="{9D8B030D-6E8A-4147-A177-3AD203B41FA5}">
                      <a16:colId xmlns:a16="http://schemas.microsoft.com/office/drawing/2014/main" val="94251603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37916063"/>
                    </a:ext>
                  </a:extLst>
                </a:gridCol>
              </a:tblGrid>
              <a:tr h="20639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구분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88998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pt_id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대상자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id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872834"/>
                  </a:ext>
                </a:extLst>
              </a:tr>
              <a:tr h="35031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modality_ivtpa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환자구분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1 -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정맥내의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조직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플라스미노젠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활성인자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613075"/>
                  </a:ext>
                </a:extLst>
              </a:tr>
              <a:tr h="279138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modality_iauk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환자구분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2 -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동맥내의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응혈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91073"/>
                  </a:ext>
                </a:extLst>
              </a:tr>
              <a:tr h="279138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modality_mechanical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환자구분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3 -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기계로 작동되는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021470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modality_etc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환자구분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4 -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기타 등등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283229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pt_birth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생년월일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30010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sex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성별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(1=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, 2=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959874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body_height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키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153175"/>
                  </a:ext>
                </a:extLst>
              </a:tr>
              <a:tr h="213738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body_weight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몸무게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928408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waist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허리둘레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303742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adm_date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입원일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16694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dc_date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퇴원일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93740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pt_dc_route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퇴원경로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782289"/>
                  </a:ext>
                </a:extLst>
              </a:tr>
              <a:tr h="213738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initial_sbp_cal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수축기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혈압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SBP)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902196"/>
                  </a:ext>
                </a:extLst>
              </a:tr>
              <a:tr h="213738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initial_dbp_cal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이완기 혈압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DBP)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226585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htn_cal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질환력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고혈압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74931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dm_cal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질환력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당뇨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675033"/>
                  </a:ext>
                </a:extLst>
              </a:tr>
              <a:tr h="279138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hichol_cal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질환력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고콜레스테롤혈증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862052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smoking_cur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현재흡연여부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936255"/>
                  </a:ext>
                </a:extLst>
              </a:tr>
              <a:tr h="20343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smoking_ex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과거흡연여부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0451" marR="60451" marT="30225" marB="302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779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137421" y="1722511"/>
          <a:ext cx="3600000" cy="4764407"/>
        </p:xfrm>
        <a:graphic>
          <a:graphicData uri="http://schemas.openxmlformats.org/drawingml/2006/table">
            <a:tbl>
              <a:tblPr/>
              <a:tblGrid>
                <a:gridCol w="1332186">
                  <a:extLst>
                    <a:ext uri="{9D8B030D-6E8A-4147-A177-3AD203B41FA5}">
                      <a16:colId xmlns:a16="http://schemas.microsoft.com/office/drawing/2014/main" val="935395115"/>
                    </a:ext>
                  </a:extLst>
                </a:gridCol>
                <a:gridCol w="2267814">
                  <a:extLst>
                    <a:ext uri="{9D8B030D-6E8A-4147-A177-3AD203B41FA5}">
                      <a16:colId xmlns:a16="http://schemas.microsoft.com/office/drawing/2014/main" val="3424989225"/>
                    </a:ext>
                  </a:extLst>
                </a:gridCol>
              </a:tblGrid>
              <a:tr h="19272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구분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148071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coronary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질환력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관상 동맥 질환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345681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vhd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 질환력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심장 판막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936435"/>
                  </a:ext>
                </a:extLst>
              </a:tr>
              <a:tr h="19272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A_fib_cal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심혈관질환력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182622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CHF_all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 질환력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4 -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울혈성 심마비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984736"/>
                  </a:ext>
                </a:extLst>
              </a:tr>
              <a:tr h="19272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A_flutter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 질환력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5 -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심방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897697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paod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 질환력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6 -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말초동맥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930678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other_cardiac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질환력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7 -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기타 심장 질환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538042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vhd_mechnical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 질환력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8 -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판막성 심장병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248249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vhd_ms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심혈관질환력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9 -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다발성 경화증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005515"/>
                  </a:ext>
                </a:extLst>
              </a:tr>
              <a:tr h="3389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prev_tia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뇌졸중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질환력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 (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재발여부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-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일과성허혈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발작증세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671427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prev_infarction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뇌졸중 질환력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 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재발여부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경색증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10794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prev_hemorrhage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뇌졸중 질환력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3 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재발여부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출혈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873984"/>
                  </a:ext>
                </a:extLst>
              </a:tr>
              <a:tr h="3389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prev_unspecified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뇌졸중 질환력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4 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재발여부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비특이성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739348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smoking_none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비흡연여부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500420"/>
                  </a:ext>
                </a:extLst>
              </a:tr>
              <a:tr h="19272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pre_aspirin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758115"/>
                  </a:ext>
                </a:extLst>
              </a:tr>
              <a:tr h="19272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pre_plavix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526796"/>
                  </a:ext>
                </a:extLst>
              </a:tr>
              <a:tr h="19272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pre_ticlid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4137742"/>
                  </a:ext>
                </a:extLst>
              </a:tr>
              <a:tr h="19272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pre_disgren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4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099282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pre_cilostazol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5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800409"/>
                  </a:ext>
                </a:extLst>
              </a:tr>
              <a:tr h="221096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pre_sarpogrelate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6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49966" marR="49966" marT="24983" marB="24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283686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388620" y="6168458"/>
            <a:ext cx="3638992" cy="45192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28" name="직사각형 27"/>
          <p:cNvSpPr/>
          <p:nvPr/>
        </p:nvSpPr>
        <p:spPr>
          <a:xfrm>
            <a:off x="4117925" y="5018352"/>
            <a:ext cx="3638992" cy="282766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cxnSp>
        <p:nvCxnSpPr>
          <p:cNvPr id="29" name="직선 연결선 28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936300" y="1722511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936300" y="1854528"/>
            <a:ext cx="360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데이터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환자 구분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-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다중 선택 가능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200" b="1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데이터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흡연 여부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-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Cur, ex, none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에 하나만 체크 됨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.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77190" y="2137714"/>
            <a:ext cx="3650421" cy="1168210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37" name="직사각형 36"/>
          <p:cNvSpPr/>
          <p:nvPr/>
        </p:nvSpPr>
        <p:spPr>
          <a:xfrm>
            <a:off x="76886" y="18420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71062" y="58510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②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864653" y="47515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②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10562006" y="18773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0562006" y="27423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92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69523" y="1737256"/>
          <a:ext cx="3600000" cy="4853326"/>
        </p:xfrm>
        <a:graphic>
          <a:graphicData uri="http://schemas.openxmlformats.org/drawingml/2006/table">
            <a:tbl>
              <a:tblPr/>
              <a:tblGrid>
                <a:gridCol w="1332186">
                  <a:extLst>
                    <a:ext uri="{9D8B030D-6E8A-4147-A177-3AD203B41FA5}">
                      <a16:colId xmlns:a16="http://schemas.microsoft.com/office/drawing/2014/main" val="2070899414"/>
                    </a:ext>
                  </a:extLst>
                </a:gridCol>
                <a:gridCol w="2267814">
                  <a:extLst>
                    <a:ext uri="{9D8B030D-6E8A-4147-A177-3AD203B41FA5}">
                      <a16:colId xmlns:a16="http://schemas.microsoft.com/office/drawing/2014/main" val="780912572"/>
                    </a:ext>
                  </a:extLst>
                </a:gridCol>
              </a:tblGrid>
              <a:tr h="20520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구분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912268"/>
                  </a:ext>
                </a:extLst>
              </a:tr>
              <a:tr h="226458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pre_aggrenox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7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494368"/>
                  </a:ext>
                </a:extLst>
              </a:tr>
              <a:tr h="2310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pre_other_antiplat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8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21862"/>
                  </a:ext>
                </a:extLst>
              </a:tr>
              <a:tr h="357372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pre_other_antiplatelet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102257"/>
                  </a:ext>
                </a:extLst>
              </a:tr>
              <a:tr h="226458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pre_warfarin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130311"/>
                  </a:ext>
                </a:extLst>
              </a:tr>
              <a:tr h="226458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pre_dabigatran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11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391041"/>
                  </a:ext>
                </a:extLst>
              </a:tr>
              <a:tr h="20520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apixaban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12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250667"/>
                  </a:ext>
                </a:extLst>
              </a:tr>
              <a:tr h="20520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rivaroxaban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13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060675"/>
                  </a:ext>
                </a:extLst>
              </a:tr>
              <a:tr h="226458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pre_edoxavan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14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273676"/>
                  </a:ext>
                </a:extLst>
              </a:tr>
              <a:tr h="20520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pre_statin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15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072963"/>
                  </a:ext>
                </a:extLst>
              </a:tr>
              <a:tr h="2310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pre_ACE_inhibitor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16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929886"/>
                  </a:ext>
                </a:extLst>
              </a:tr>
              <a:tr h="20520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pre_ARB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17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56383"/>
                  </a:ext>
                </a:extLst>
              </a:tr>
              <a:tr h="20520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pre_CCB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18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58451"/>
                  </a:ext>
                </a:extLst>
              </a:tr>
              <a:tr h="2310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pre_beta_blocker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19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611891"/>
                  </a:ext>
                </a:extLst>
              </a:tr>
              <a:tr h="226458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pre_diuretics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20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327090"/>
                  </a:ext>
                </a:extLst>
              </a:tr>
              <a:tr h="2310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pre_other_antihtn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21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623699"/>
                  </a:ext>
                </a:extLst>
              </a:tr>
              <a:tr h="361801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pre_other_antihypertensive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심혈관약물력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22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403304"/>
                  </a:ext>
                </a:extLst>
              </a:tr>
              <a:tr h="20520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hgb_cal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혈색소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(hgb)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851561"/>
                  </a:ext>
                </a:extLst>
              </a:tr>
              <a:tr h="20520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hct_cal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혈구용적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(hct)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 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051689"/>
                  </a:ext>
                </a:extLst>
              </a:tr>
              <a:tr h="20520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wbc_cal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백혈구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(wbc)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62568"/>
                  </a:ext>
                </a:extLst>
              </a:tr>
              <a:tr h="20520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platelet_cal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혈소한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(platelet)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4710" marR="54710" marT="27355" marB="273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50666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204560" y="1729530"/>
          <a:ext cx="3600000" cy="4910858"/>
        </p:xfrm>
        <a:graphic>
          <a:graphicData uri="http://schemas.openxmlformats.org/drawingml/2006/table">
            <a:tbl>
              <a:tblPr/>
              <a:tblGrid>
                <a:gridCol w="1332186">
                  <a:extLst>
                    <a:ext uri="{9D8B030D-6E8A-4147-A177-3AD203B41FA5}">
                      <a16:colId xmlns:a16="http://schemas.microsoft.com/office/drawing/2014/main" val="2034664976"/>
                    </a:ext>
                  </a:extLst>
                </a:gridCol>
                <a:gridCol w="2267814">
                  <a:extLst>
                    <a:ext uri="{9D8B030D-6E8A-4147-A177-3AD203B41FA5}">
                      <a16:colId xmlns:a16="http://schemas.microsoft.com/office/drawing/2014/main" val="4055061970"/>
                    </a:ext>
                  </a:extLst>
                </a:gridCol>
              </a:tblGrid>
              <a:tr h="210134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구분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1405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pt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프로트롬빈시간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(pt)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844834"/>
                  </a:ext>
                </a:extLst>
              </a:tr>
              <a:tr h="36993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ptt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부분트롬보플라스틴시간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ptt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024951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ysr_bun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혈중요소질소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(bun)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211919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ysr_creatine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크레아티닌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creatine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001559"/>
                  </a:ext>
                </a:extLst>
              </a:tr>
              <a:tr h="31301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glucose_fasting_cal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공복혈당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(fasting glucose)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19620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tchol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총콜레스테롤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(tchol)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781301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tg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중성지방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(tg)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380562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hdl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콜레스테롤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(hdl)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385526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ldl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저밀도지질단백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(ldl)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검사결과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14129"/>
                  </a:ext>
                </a:extLst>
              </a:tr>
              <a:tr h="36993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toast_tissue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TOAST tissue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구분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급성 뇌졸중 치료에서의 재판 조직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17533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pre_mrs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: MRS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점수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최초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수정랭킹척도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169893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rankin3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MRS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점수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- 3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개월 후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122279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alive_date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생존확인 일자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452294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death_date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사망확인 일자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56420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death_infarc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사망원인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경색 혈전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941334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death_hemorr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사망원인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치핵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658360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death_mi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사망원인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3 -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심근 경색증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75206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death_infect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사망이유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4 -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감염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4828694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death_other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사망이유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5 -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기타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388194"/>
                  </a:ext>
                </a:extLst>
              </a:tr>
              <a:tr h="210134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death_ass_tl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사망이유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6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62079" marR="62079" marT="31040" marB="310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9033145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936300" y="1722511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36299" y="2436091"/>
            <a:ext cx="3600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데이터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사망 변수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-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결과관련변수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65568" y="5018961"/>
            <a:ext cx="3638992" cy="169904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8" name="직사각형 17"/>
          <p:cNvSpPr/>
          <p:nvPr/>
        </p:nvSpPr>
        <p:spPr>
          <a:xfrm>
            <a:off x="111680" y="16951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0578580" y="17448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EDA</a:t>
            </a:r>
            <a:endParaRPr lang="ko-KR" altLang="en-US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2)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변수에 대한 정의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(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코드북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)</a:t>
            </a:r>
            <a:endParaRPr lang="ko-KR" altLang="en-US" sz="1600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3825" y="1931016"/>
            <a:ext cx="3638992" cy="252006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23" name="직사각형 22"/>
          <p:cNvSpPr/>
          <p:nvPr/>
        </p:nvSpPr>
        <p:spPr>
          <a:xfrm>
            <a:off x="3909797" y="47572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②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936299" y="1737256"/>
            <a:ext cx="3600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데이터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심혈관약물력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7) -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</a:t>
            </a:r>
            <a:r>
              <a:rPr lang="ko-KR" altLang="en-US" sz="1200" dirty="0" err="1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코딩값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 </a:t>
            </a:r>
            <a:r>
              <a:rPr lang="en-US" altLang="ko-KR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0</a:t>
            </a: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만 존재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218498" y="24632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26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69335" y="57571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57118" y="1768540"/>
          <a:ext cx="3600000" cy="4807803"/>
        </p:xfrm>
        <a:graphic>
          <a:graphicData uri="http://schemas.openxmlformats.org/drawingml/2006/table">
            <a:tbl>
              <a:tblPr/>
              <a:tblGrid>
                <a:gridCol w="1332186">
                  <a:extLst>
                    <a:ext uri="{9D8B030D-6E8A-4147-A177-3AD203B41FA5}">
                      <a16:colId xmlns:a16="http://schemas.microsoft.com/office/drawing/2014/main" val="3285604399"/>
                    </a:ext>
                  </a:extLst>
                </a:gridCol>
                <a:gridCol w="2267814">
                  <a:extLst>
                    <a:ext uri="{9D8B030D-6E8A-4147-A177-3AD203B41FA5}">
                      <a16:colId xmlns:a16="http://schemas.microsoft.com/office/drawing/2014/main" val="2851418012"/>
                    </a:ext>
                  </a:extLst>
                </a:gridCol>
              </a:tblGrid>
              <a:tr h="206659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구분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030323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c_death_cancer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사망이유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7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398792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c_death_6mo</a:t>
                      </a:r>
                      <a:endParaRPr lang="en-US" sz="1000" dirty="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뇌졸중 환자 사망 여부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(6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개월 이내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)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404690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tl_onset_clear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Onset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시점 명확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불명확 여부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288274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tl_in_hospital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원내 발병 여부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817834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tl_life_bleeding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치료중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 합병증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출혈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339371"/>
                  </a:ext>
                </a:extLst>
              </a:tr>
              <a:tr h="2066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tl_herniation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치료중 합병증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탈장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피막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866782"/>
                  </a:ext>
                </a:extLst>
              </a:tr>
              <a:tr h="2066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tl_infection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치료중 합병증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3 -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감염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15503"/>
                  </a:ext>
                </a:extLst>
              </a:tr>
              <a:tr h="2066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com_mi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심근 경색증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220930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com_chf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울혈성심장기능상실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951349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com_paod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3 -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말초 동맥 폐쇄성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568026"/>
                  </a:ext>
                </a:extLst>
              </a:tr>
              <a:tr h="2066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com_cva_tia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4 -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갈비척추각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498791"/>
                  </a:ext>
                </a:extLst>
              </a:tr>
              <a:tr h="2066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com_af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5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86064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com_dementia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6 -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치매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5919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com_depression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7 -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우울증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90495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com_pulm_dz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8 -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폐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427126"/>
                  </a:ext>
                </a:extLst>
              </a:tr>
              <a:tr h="2066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com_ulcer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9 -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궤양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08098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com_liver_dz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10 -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간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243870"/>
                  </a:ext>
                </a:extLst>
              </a:tr>
              <a:tr h="23556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com_renal_dz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11 -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콩팥 질환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69788"/>
                  </a:ext>
                </a:extLst>
              </a:tr>
              <a:tr h="32772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com_connective_dz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12 -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결합조직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622167"/>
                  </a:ext>
                </a:extLst>
              </a:tr>
              <a:tr h="206659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com_anemia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13 -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빈혈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marL="51073" marR="51073" marT="25536" marB="25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4871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235850" y="1768540"/>
          <a:ext cx="3600000" cy="2506413"/>
        </p:xfrm>
        <a:graphic>
          <a:graphicData uri="http://schemas.openxmlformats.org/drawingml/2006/table">
            <a:tbl>
              <a:tblPr/>
              <a:tblGrid>
                <a:gridCol w="1332186">
                  <a:extLst>
                    <a:ext uri="{9D8B030D-6E8A-4147-A177-3AD203B41FA5}">
                      <a16:colId xmlns:a16="http://schemas.microsoft.com/office/drawing/2014/main" val="615792433"/>
                    </a:ext>
                  </a:extLst>
                </a:gridCol>
                <a:gridCol w="2267814">
                  <a:extLst>
                    <a:ext uri="{9D8B030D-6E8A-4147-A177-3AD203B41FA5}">
                      <a16:colId xmlns:a16="http://schemas.microsoft.com/office/drawing/2014/main" val="2320486281"/>
                    </a:ext>
                  </a:extLst>
                </a:gridCol>
              </a:tblGrid>
              <a:tr h="17946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구분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1142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com_dm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14 -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당뇨병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7844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com_dm_end_organ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15 -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장기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083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com_hiv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16 -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면역결핍바이러스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401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com_solid_tumor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17 -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종양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9305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com_leukemia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18 -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피부백혈병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6959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com_lymphoma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19 -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림프종 질환</a:t>
                      </a:r>
                      <a:endParaRPr lang="ko-KR" alt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9482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com_metastatic_tumor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20 -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전이 종양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3585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active_cancer</a:t>
                      </a:r>
                      <a:endParaRPr lang="en-US" sz="100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동반질환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21 -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Malgun Gothic" panose="020B0503020000020004" pitchFamily="50" charset="-127"/>
                        </a:rPr>
                        <a:t>활성암</a:t>
                      </a:r>
                      <a:endParaRPr lang="ko-KR" altLang="en-US" sz="1000" dirty="0">
                        <a:effectLst/>
                        <a:latin typeface="KoPub돋움체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3209"/>
                  </a:ext>
                </a:extLst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515243" y="1575410"/>
            <a:ext cx="72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936301" y="1575410"/>
            <a:ext cx="360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936300" y="1722511"/>
            <a:ext cx="3600000" cy="4616846"/>
          </a:xfrm>
          <a:prstGeom prst="rect">
            <a:avLst/>
          </a:prstGeom>
          <a:solidFill>
            <a:srgbClr val="F2F2F2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36300" y="1854528"/>
            <a:ext cx="360000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데이터 특이사항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(</a:t>
            </a:r>
            <a:r>
              <a:rPr lang="ko-KR" altLang="en-US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사망 변수</a:t>
            </a:r>
            <a:r>
              <a:rPr lang="en-US" altLang="ko-KR" sz="1400" b="1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) -</a:t>
            </a: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srgbClr val="454545"/>
                </a:solidFill>
                <a:latin typeface="KoPub돋움체 Light"/>
                <a:ea typeface="KoPub돋움체 Light"/>
                <a:sym typeface="Wingdings"/>
              </a:rPr>
              <a:t>결과관련변수</a:t>
            </a:r>
            <a:endParaRPr lang="en-US" altLang="ko-KR" sz="1200" dirty="0">
              <a:solidFill>
                <a:srgbClr val="454545"/>
              </a:solidFill>
              <a:latin typeface="KoPub돋움체 Light"/>
              <a:ea typeface="KoPub돋움체 Light"/>
              <a:sym typeface="Wingdings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en-US" altLang="ko-KR" sz="1200" b="1" kern="0" dirty="0">
                <a:solidFill>
                  <a:srgbClr val="000000"/>
                </a:solidFill>
                <a:latin typeface="KoPub돋움체 Medium"/>
                <a:ea typeface="Malgun Gothic" panose="020B0503020000020004" pitchFamily="50" charset="-127"/>
              </a:rPr>
              <a:t>c_death_6mo</a:t>
            </a:r>
            <a:r>
              <a:rPr lang="en-US" altLang="ko-KR" sz="1200" dirty="0">
                <a:solidFill>
                  <a:srgbClr val="454545"/>
                </a:solidFill>
                <a:latin typeface="KoPub돋움체 Medium"/>
                <a:ea typeface="KoPub돋움체 Light"/>
                <a:sym typeface="Wingdings"/>
              </a:rPr>
              <a:t> </a:t>
            </a:r>
            <a:r>
              <a:rPr lang="ko-KR" altLang="en-US" sz="1200" dirty="0">
                <a:solidFill>
                  <a:srgbClr val="454545"/>
                </a:solidFill>
                <a:latin typeface="KoPub돋움체 Medium"/>
                <a:ea typeface="KoPub돋움체 Light"/>
                <a:sym typeface="Wingdings"/>
              </a:rPr>
              <a:t>최종 결과 변수</a:t>
            </a:r>
            <a:endParaRPr lang="en-US" altLang="ko-KR" sz="1200" dirty="0">
              <a:latin typeface="KoPub돋움체 Medium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569344" y="18898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37190" y="1939696"/>
            <a:ext cx="3635168" cy="513944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/>
              <a:t>..</a:t>
            </a:r>
            <a:endParaRPr lang="ko-KR" altLang="en-US" sz="2400" dirty="0"/>
          </a:p>
        </p:txBody>
      </p:sp>
      <p:sp>
        <p:nvSpPr>
          <p:cNvPr id="19" name="직사각형 18"/>
          <p:cNvSpPr/>
          <p:nvPr/>
        </p:nvSpPr>
        <p:spPr>
          <a:xfrm>
            <a:off x="95513" y="16692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1950" y="583963"/>
            <a:ext cx="48577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EDA</a:t>
            </a:r>
            <a:endParaRPr lang="ko-KR" altLang="en-US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2) </a:t>
            </a:r>
            <a:r>
              <a:rPr lang="ko-KR" altLang="en-US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변수에 대한 정의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(</a:t>
            </a:r>
            <a:r>
              <a:rPr lang="ko-KR" altLang="en-US" sz="1600" dirty="0" err="1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코드북</a:t>
            </a:r>
            <a:r>
              <a:rPr lang="en-US" altLang="ko-KR" sz="1600" dirty="0">
                <a:ln w="9525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404040"/>
                </a:solidFill>
                <a:latin typeface="KoPub돋움체 Medium"/>
                <a:ea typeface="KoPub돋움체 Medium"/>
              </a:rPr>
              <a:t>)</a:t>
            </a:r>
            <a:endParaRPr lang="ko-KR" altLang="en-US" sz="1600" dirty="0">
              <a:ln w="9525">
                <a:solidFill>
                  <a:schemeClr val="tx1">
                    <a:alpha val="50000"/>
                  </a:schemeClr>
                </a:solidFill>
              </a:ln>
              <a:solidFill>
                <a:srgbClr val="404040"/>
              </a:solidFill>
              <a:latin typeface="KoPub돋움체 Medium"/>
              <a:ea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9942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ot"/>
        </a:ln>
      </a:spPr>
      <a:bodyPr rtlCol="0" anchor="ctr"/>
      <a:lstStyle>
        <a:defPPr algn="ctr">
          <a:defRPr sz="2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10341</TotalTime>
  <Words>2273</Words>
  <Application>Microsoft Office PowerPoint</Application>
  <PresentationFormat>와이드스크린</PresentationFormat>
  <Paragraphs>535</Paragraphs>
  <Slides>29</Slides>
  <Notes>25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KoPub돋움체 Medium</vt:lpstr>
      <vt:lpstr>Wingdings</vt:lpstr>
      <vt:lpstr>Arial</vt:lpstr>
      <vt:lpstr>KoPub돋움체 Light</vt:lpstr>
      <vt:lpstr>맑은 고딕</vt:lpstr>
      <vt:lpstr>맑은 고딕</vt:lpstr>
      <vt:lpstr>KoPub돋움체 Bold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kim mirae</cp:lastModifiedBy>
  <cp:revision>656</cp:revision>
  <cp:lastPrinted>2020-08-10T09:28:00Z</cp:lastPrinted>
  <dcterms:created xsi:type="dcterms:W3CDTF">2020-07-30T08:27:55Z</dcterms:created>
  <dcterms:modified xsi:type="dcterms:W3CDTF">2022-03-24T03:43:13Z</dcterms:modified>
</cp:coreProperties>
</file>